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56" r:id="rId5"/>
    <p:sldId id="294" r:id="rId6"/>
    <p:sldId id="277" r:id="rId7"/>
    <p:sldId id="258" r:id="rId8"/>
    <p:sldId id="290" r:id="rId9"/>
    <p:sldId id="264" r:id="rId10"/>
    <p:sldId id="291" r:id="rId11"/>
    <p:sldId id="268" r:id="rId12"/>
    <p:sldId id="286" r:id="rId13"/>
    <p:sldId id="262" r:id="rId14"/>
    <p:sldId id="292" r:id="rId15"/>
    <p:sldId id="279" r:id="rId16"/>
    <p:sldId id="260" r:id="rId17"/>
    <p:sldId id="293" r:id="rId18"/>
    <p:sldId id="276"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3204" autoAdjust="0"/>
  </p:normalViewPr>
  <p:slideViewPr>
    <p:cSldViewPr snapToGrid="0">
      <p:cViewPr varScale="1">
        <p:scale>
          <a:sx n="112" d="100"/>
          <a:sy n="112" d="100"/>
        </p:scale>
        <p:origin x="552" y="96"/>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58ABBF3-49A8-4B3F-9773-22E67695BB12}" type="datetimeFigureOut">
              <a:rPr lang="en-US" smtClean="0"/>
              <a:t>2/12/2024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44AAC2B-A50D-4386-849A-6B59FB991B4C}" type="datetimeFigureOut">
              <a:rPr lang="en-US" smtClean="0"/>
              <a:t>2/12/2024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237103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164829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311040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15</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290966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1306333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dirty="0"/>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dirty="0"/>
              <a:t>12/11/2023</a:t>
            </a:r>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dirty="0"/>
              <a:t>Presentation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dirty="0"/>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dirty="0"/>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dirty="0"/>
              <a:t>12/11/2023</a:t>
            </a:r>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dirty="0"/>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dirty="0"/>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dirty="0"/>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dirty="0"/>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dirty="0"/>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dirty="0"/>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dirty="0"/>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dirty="0"/>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dirty="0"/>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dirty="0"/>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12/11/2023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14772" y="677918"/>
            <a:ext cx="6856292" cy="3590596"/>
          </a:xfrm>
        </p:spPr>
        <p:txBody>
          <a:bodyPr>
            <a:normAutofit/>
          </a:bodyPr>
          <a:lstStyle/>
          <a:p>
            <a:r>
              <a:rPr lang="en-US" dirty="0"/>
              <a:t>Insurance renewals</a:t>
            </a:r>
            <a:br>
              <a:rPr lang="en-US" dirty="0"/>
            </a:br>
            <a:r>
              <a:rPr lang="en-US" sz="2000" dirty="0"/>
              <a:t>Andrew Rodriguez</a:t>
            </a:r>
            <a:br>
              <a:rPr lang="en-US" sz="2000" dirty="0"/>
            </a:br>
            <a:r>
              <a:rPr lang="en-US" sz="2000" dirty="0"/>
              <a:t>NSE Insurance Agencies, Inc.</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812332" y="779462"/>
            <a:ext cx="7606895" cy="1393915"/>
          </a:xfrm>
        </p:spPr>
        <p:txBody>
          <a:bodyPr/>
          <a:lstStyle/>
          <a:p>
            <a:r>
              <a:rPr lang="en-US" dirty="0"/>
              <a:t>New Vehicle price index ​</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3803953" y="2447362"/>
            <a:ext cx="7615274" cy="3944849"/>
          </a:xfrm>
        </p:spPr>
        <p:txBody>
          <a:bodyPr>
            <a:normAutofit/>
          </a:bodyPr>
          <a:lstStyle/>
          <a:p>
            <a:r>
              <a:rPr lang="en-US" sz="2600" dirty="0"/>
              <a:t>The price index for new vehicles was steady until 2021 when it sharply increased due to shortages in microchips and raw materials to build automobiles.</a:t>
            </a:r>
          </a:p>
          <a:p>
            <a:r>
              <a:rPr lang="en-US" sz="2600" dirty="0"/>
              <a:t>This also caused a domino effect with the used car market as some people were able to sell their used cars for more than they originally paid for them.</a:t>
            </a:r>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159392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C883-7528-F9C5-D6FA-15EC059A3021}"/>
              </a:ext>
            </a:extLst>
          </p:cNvPr>
          <p:cNvSpPr>
            <a:spLocks noGrp="1"/>
          </p:cNvSpPr>
          <p:nvPr>
            <p:ph type="title"/>
          </p:nvPr>
        </p:nvSpPr>
        <p:spPr>
          <a:xfrm>
            <a:off x="762000" y="896112"/>
            <a:ext cx="10668000" cy="1325563"/>
          </a:xfrm>
        </p:spPr>
        <p:txBody>
          <a:bodyPr/>
          <a:lstStyle/>
          <a:p>
            <a:r>
              <a:rPr lang="en-US" dirty="0"/>
              <a:t>Auto accident fatalities​</a:t>
            </a:r>
          </a:p>
        </p:txBody>
      </p:sp>
      <p:sp>
        <p:nvSpPr>
          <p:cNvPr id="6" name="Text Placeholder 5">
            <a:extLst>
              <a:ext uri="{FF2B5EF4-FFF2-40B4-BE49-F238E27FC236}">
                <a16:creationId xmlns:a16="http://schemas.microsoft.com/office/drawing/2014/main" id="{3A7E69BA-FC91-08A5-671F-B53E6E989C6F}"/>
              </a:ext>
            </a:extLst>
          </p:cNvPr>
          <p:cNvSpPr>
            <a:spLocks noGrp="1"/>
          </p:cNvSpPr>
          <p:nvPr>
            <p:ph type="body" sz="quarter" idx="13"/>
          </p:nvPr>
        </p:nvSpPr>
        <p:spPr>
          <a:xfrm>
            <a:off x="762000" y="1760375"/>
            <a:ext cx="3101662" cy="3737541"/>
          </a:xfrm>
        </p:spPr>
        <p:txBody>
          <a:bodyPr>
            <a:normAutofit fontScale="92500" lnSpcReduction="20000"/>
          </a:bodyPr>
          <a:lstStyle/>
          <a:p>
            <a:r>
              <a:rPr lang="en-US" sz="2400" dirty="0"/>
              <a:t>The cost to replace a vehicle doesn’t weigh close to the cost of a life.​</a:t>
            </a:r>
          </a:p>
          <a:p>
            <a:r>
              <a:rPr lang="en-US" sz="2400" dirty="0"/>
              <a:t>Drivers came out of the Pandemic worse behind the wheel.</a:t>
            </a:r>
          </a:p>
          <a:p>
            <a:endParaRPr lang="en-US" dirty="0"/>
          </a:p>
          <a:p>
            <a:endParaRPr lang="en-US" dirty="0"/>
          </a:p>
          <a:p>
            <a:pPr marL="0" indent="0">
              <a:buNone/>
            </a:pPr>
            <a:r>
              <a:rPr lang="en-US" sz="1500" dirty="0"/>
              <a:t>Data source: https://www.ots.ca.gov/ots-and-traffic-safety/score-card/</a:t>
            </a:r>
          </a:p>
        </p:txBody>
      </p:sp>
      <p:graphicFrame>
        <p:nvGraphicFramePr>
          <p:cNvPr id="8" name="Table Placeholder 7">
            <a:extLst>
              <a:ext uri="{FF2B5EF4-FFF2-40B4-BE49-F238E27FC236}">
                <a16:creationId xmlns:a16="http://schemas.microsoft.com/office/drawing/2014/main" id="{24EE9911-8AC9-5BE2-4456-0175FD28D083}"/>
              </a:ext>
            </a:extLst>
          </p:cNvPr>
          <p:cNvGraphicFramePr>
            <a:graphicFrameLocks noGrp="1"/>
          </p:cNvGraphicFramePr>
          <p:nvPr>
            <p:ph type="tbl" sz="quarter" idx="14"/>
            <p:extLst>
              <p:ext uri="{D42A27DB-BD31-4B8C-83A1-F6EECF244321}">
                <p14:modId xmlns:p14="http://schemas.microsoft.com/office/powerpoint/2010/main" val="2838411768"/>
              </p:ext>
            </p:extLst>
          </p:nvPr>
        </p:nvGraphicFramePr>
        <p:xfrm>
          <a:off x="4340180" y="1760375"/>
          <a:ext cx="7186410" cy="3678235"/>
        </p:xfrm>
        <a:graphic>
          <a:graphicData uri="http://schemas.openxmlformats.org/drawingml/2006/table">
            <a:tbl>
              <a:tblPr firstRow="1" bandRow="1">
                <a:tableStyleId>{C4B1156A-380E-4F78-BDF5-A606A8083BF9}</a:tableStyleId>
              </a:tblPr>
              <a:tblGrid>
                <a:gridCol w="1838510">
                  <a:extLst>
                    <a:ext uri="{9D8B030D-6E8A-4147-A177-3AD203B41FA5}">
                      <a16:colId xmlns:a16="http://schemas.microsoft.com/office/drawing/2014/main" val="248340271"/>
                    </a:ext>
                  </a:extLst>
                </a:gridCol>
                <a:gridCol w="1909242">
                  <a:extLst>
                    <a:ext uri="{9D8B030D-6E8A-4147-A177-3AD203B41FA5}">
                      <a16:colId xmlns:a16="http://schemas.microsoft.com/office/drawing/2014/main" val="2825265259"/>
                    </a:ext>
                  </a:extLst>
                </a:gridCol>
                <a:gridCol w="1854557">
                  <a:extLst>
                    <a:ext uri="{9D8B030D-6E8A-4147-A177-3AD203B41FA5}">
                      <a16:colId xmlns:a16="http://schemas.microsoft.com/office/drawing/2014/main" val="207959087"/>
                    </a:ext>
                  </a:extLst>
                </a:gridCol>
                <a:gridCol w="1584101">
                  <a:extLst>
                    <a:ext uri="{9D8B030D-6E8A-4147-A177-3AD203B41FA5}">
                      <a16:colId xmlns:a16="http://schemas.microsoft.com/office/drawing/2014/main" val="3104692732"/>
                    </a:ext>
                  </a:extLst>
                </a:gridCol>
              </a:tblGrid>
              <a:tr h="735647">
                <a:tc>
                  <a:txBody>
                    <a:bodyPr/>
                    <a:lstStyle/>
                    <a:p>
                      <a:pPr algn="l" rtl="0" fontAlgn="base"/>
                      <a:r>
                        <a:rPr lang="en-US" sz="1800" b="1" i="0" dirty="0">
                          <a:solidFill>
                            <a:sysClr val="windowText" lastClr="000000"/>
                          </a:solidFill>
                          <a:effectLst/>
                        </a:rPr>
                        <a:t>Cause</a:t>
                      </a:r>
                      <a:endParaRPr lang="en-US" b="1" i="0" dirty="0">
                        <a:solidFill>
                          <a:sysClr val="windowText" lastClr="000000"/>
                        </a:solidFill>
                        <a:effectLst/>
                      </a:endParaRPr>
                    </a:p>
                  </a:txBody>
                  <a:tcPr anchor="ctr"/>
                </a:tc>
                <a:tc>
                  <a:txBody>
                    <a:bodyPr/>
                    <a:lstStyle/>
                    <a:p>
                      <a:pPr algn="l" rtl="0" fontAlgn="base"/>
                      <a:r>
                        <a:rPr lang="en-US" sz="1800" b="1" dirty="0">
                          <a:solidFill>
                            <a:sysClr val="windowText" lastClr="000000"/>
                          </a:solidFill>
                          <a:effectLst/>
                        </a:rPr>
                        <a:t>Year/amount</a:t>
                      </a:r>
                      <a:endParaRPr lang="en-US" b="1" i="0" dirty="0">
                        <a:solidFill>
                          <a:sysClr val="windowText" lastClr="000000"/>
                        </a:solidFill>
                        <a:effectLst/>
                      </a:endParaRPr>
                    </a:p>
                  </a:txBody>
                  <a:tcPr anchor="ctr"/>
                </a:tc>
                <a:tc>
                  <a:txBody>
                    <a:bodyPr/>
                    <a:lstStyle/>
                    <a:p>
                      <a:pPr algn="l" rtl="0" fontAlgn="base"/>
                      <a:r>
                        <a:rPr lang="en-US" b="1" i="0" dirty="0">
                          <a:solidFill>
                            <a:sysClr val="windowText" lastClr="000000"/>
                          </a:solidFill>
                          <a:effectLst/>
                        </a:rPr>
                        <a:t>Year/amount</a:t>
                      </a:r>
                    </a:p>
                  </a:txBody>
                  <a:tcPr anchor="ctr"/>
                </a:tc>
                <a:tc>
                  <a:txBody>
                    <a:bodyPr/>
                    <a:lstStyle/>
                    <a:p>
                      <a:pPr algn="l" rtl="0" fontAlgn="base"/>
                      <a:r>
                        <a:rPr lang="en-US" sz="1800" b="1" i="0" dirty="0">
                          <a:solidFill>
                            <a:sysClr val="windowText" lastClr="000000"/>
                          </a:solidFill>
                          <a:effectLst/>
                        </a:rPr>
                        <a:t>% Change</a:t>
                      </a:r>
                      <a:endParaRPr lang="en-US" b="1" i="0" dirty="0">
                        <a:solidFill>
                          <a:sysClr val="windowText" lastClr="000000"/>
                        </a:solidFill>
                        <a:effectLst/>
                      </a:endParaRPr>
                    </a:p>
                  </a:txBody>
                  <a:tcPr anchor="ctr"/>
                </a:tc>
                <a:extLst>
                  <a:ext uri="{0D108BD9-81ED-4DB2-BD59-A6C34878D82A}">
                    <a16:rowId xmlns:a16="http://schemas.microsoft.com/office/drawing/2014/main" val="3706384421"/>
                  </a:ext>
                </a:extLst>
              </a:tr>
              <a:tr h="735647">
                <a:tc>
                  <a:txBody>
                    <a:bodyPr/>
                    <a:lstStyle/>
                    <a:p>
                      <a:pPr algn="l" rtl="0" fontAlgn="base"/>
                      <a:r>
                        <a:rPr lang="en-US" sz="1800" b="0" dirty="0">
                          <a:solidFill>
                            <a:sysClr val="windowText" lastClr="000000"/>
                          </a:solidFill>
                          <a:effectLst/>
                        </a:rPr>
                        <a:t>Overall</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2020 / 3,980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2021 / 4,285</a:t>
                      </a:r>
                      <a:endParaRPr lang="en-US" b="0" i="0" dirty="0">
                        <a:solidFill>
                          <a:sysClr val="windowText" lastClr="000000"/>
                        </a:solidFill>
                        <a:effectLst/>
                      </a:endParaRPr>
                    </a:p>
                  </a:txBody>
                  <a:tcPr anchor="ctr"/>
                </a:tc>
                <a:tc>
                  <a:txBody>
                    <a:bodyPr/>
                    <a:lstStyle/>
                    <a:p>
                      <a:pPr algn="l" rtl="0" fontAlgn="base"/>
                      <a:r>
                        <a:rPr lang="en-US" sz="1800" b="0" i="0" dirty="0">
                          <a:solidFill>
                            <a:sysClr val="windowText" lastClr="000000"/>
                          </a:solidFill>
                          <a:effectLst/>
                        </a:rPr>
                        <a:t>+7.6%</a:t>
                      </a:r>
                      <a:endParaRPr lang="en-US" b="0" i="0" dirty="0">
                        <a:solidFill>
                          <a:sysClr val="windowText" lastClr="000000"/>
                        </a:solidFill>
                        <a:effectLst/>
                      </a:endParaRPr>
                    </a:p>
                  </a:txBody>
                  <a:tcPr anchor="ctr"/>
                </a:tc>
                <a:extLst>
                  <a:ext uri="{0D108BD9-81ED-4DB2-BD59-A6C34878D82A}">
                    <a16:rowId xmlns:a16="http://schemas.microsoft.com/office/drawing/2014/main" val="2453559787"/>
                  </a:ext>
                </a:extLst>
              </a:tr>
              <a:tr h="735647">
                <a:tc>
                  <a:txBody>
                    <a:bodyPr/>
                    <a:lstStyle/>
                    <a:p>
                      <a:pPr algn="l" rtl="0" fontAlgn="base"/>
                      <a:r>
                        <a:rPr lang="en-US" sz="1800" b="0" dirty="0">
                          <a:solidFill>
                            <a:sysClr val="windowText" lastClr="000000"/>
                          </a:solidFill>
                          <a:effectLst/>
                        </a:rPr>
                        <a:t>DUI​</a:t>
                      </a:r>
                      <a:endParaRPr lang="en-US" b="0" i="0" dirty="0">
                        <a:solidFill>
                          <a:sysClr val="windowText" lastClr="000000"/>
                        </a:solidFill>
                        <a:effectLst/>
                      </a:endParaRPr>
                    </a:p>
                  </a:txBody>
                  <a:tcPr anchor="ctr"/>
                </a:tc>
                <a:tc>
                  <a:txBody>
                    <a:bodyPr/>
                    <a:lstStyle/>
                    <a:p>
                      <a:pPr algn="l" rtl="0" fontAlgn="base"/>
                      <a:r>
                        <a:rPr lang="en-US" sz="1800" b="0" i="0" dirty="0">
                          <a:solidFill>
                            <a:sysClr val="windowText" lastClr="000000"/>
                          </a:solidFill>
                          <a:effectLst/>
                        </a:rPr>
                        <a:t>2020 / 1,180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2021 / 1,370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+16%</a:t>
                      </a:r>
                      <a:endParaRPr lang="en-US" b="0" i="0" dirty="0">
                        <a:solidFill>
                          <a:sysClr val="windowText" lastClr="000000"/>
                        </a:solidFill>
                        <a:effectLst/>
                      </a:endParaRPr>
                    </a:p>
                  </a:txBody>
                  <a:tcPr anchor="ctr"/>
                </a:tc>
                <a:extLst>
                  <a:ext uri="{0D108BD9-81ED-4DB2-BD59-A6C34878D82A}">
                    <a16:rowId xmlns:a16="http://schemas.microsoft.com/office/drawing/2014/main" val="314553674"/>
                  </a:ext>
                </a:extLst>
              </a:tr>
              <a:tr h="735647">
                <a:tc>
                  <a:txBody>
                    <a:bodyPr/>
                    <a:lstStyle/>
                    <a:p>
                      <a:pPr algn="l" rtl="0" fontAlgn="base"/>
                      <a:r>
                        <a:rPr lang="en-US" sz="1800" b="0" dirty="0">
                          <a:solidFill>
                            <a:sysClr val="windowText" lastClr="000000"/>
                          </a:solidFill>
                          <a:effectLst/>
                        </a:rPr>
                        <a:t>No seatbelt</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2020 / 782</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2021 / 878</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+12.4%</a:t>
                      </a:r>
                      <a:endParaRPr lang="en-US" b="0" i="0" dirty="0">
                        <a:solidFill>
                          <a:sysClr val="windowText" lastClr="000000"/>
                        </a:solidFill>
                        <a:effectLst/>
                      </a:endParaRPr>
                    </a:p>
                  </a:txBody>
                  <a:tcPr anchor="ctr"/>
                </a:tc>
                <a:extLst>
                  <a:ext uri="{0D108BD9-81ED-4DB2-BD59-A6C34878D82A}">
                    <a16:rowId xmlns:a16="http://schemas.microsoft.com/office/drawing/2014/main" val="3901991020"/>
                  </a:ext>
                </a:extLst>
              </a:tr>
              <a:tr h="735647">
                <a:tc>
                  <a:txBody>
                    <a:bodyPr/>
                    <a:lstStyle/>
                    <a:p>
                      <a:pPr algn="l" rtl="0" fontAlgn="base"/>
                      <a:r>
                        <a:rPr lang="en-US" sz="1800" b="0" dirty="0">
                          <a:solidFill>
                            <a:sysClr val="windowText" lastClr="000000"/>
                          </a:solidFill>
                          <a:effectLst/>
                        </a:rPr>
                        <a:t>Teenagers</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2020 / 413</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2021 / 474</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+14.8%</a:t>
                      </a:r>
                      <a:endParaRPr lang="en-US" b="0" i="0" dirty="0">
                        <a:solidFill>
                          <a:sysClr val="windowText" lastClr="000000"/>
                        </a:solidFill>
                        <a:effectLst/>
                      </a:endParaRPr>
                    </a:p>
                  </a:txBody>
                  <a:tcPr anchor="ctr"/>
                </a:tc>
                <a:extLst>
                  <a:ext uri="{0D108BD9-81ED-4DB2-BD59-A6C34878D82A}">
                    <a16:rowId xmlns:a16="http://schemas.microsoft.com/office/drawing/2014/main" val="3170694325"/>
                  </a:ext>
                </a:extLst>
              </a:tr>
            </a:tbl>
          </a:graphicData>
        </a:graphic>
      </p:graphicFrame>
      <p:sp>
        <p:nvSpPr>
          <p:cNvPr id="3" name="Slide Number Placeholder 2">
            <a:extLst>
              <a:ext uri="{FF2B5EF4-FFF2-40B4-BE49-F238E27FC236}">
                <a16:creationId xmlns:a16="http://schemas.microsoft.com/office/drawing/2014/main" id="{8D3FE259-B742-148B-88EA-EAE84226FE5A}"/>
              </a:ext>
            </a:extLst>
          </p:cNvPr>
          <p:cNvSpPr>
            <a:spLocks noGrp="1"/>
          </p:cNvSpPr>
          <p:nvPr>
            <p:ph type="sldNum" sz="quarter" idx="12"/>
          </p:nvPr>
        </p:nvSpPr>
        <p:spPr/>
        <p:txBody>
          <a:bodyPr/>
          <a:lstStyle/>
          <a:p>
            <a:fld id="{B5CEABB6-07DC-46E8-9B57-56EC44A396E5}" type="slidenum">
              <a:rPr lang="en-US" smtClean="0"/>
              <a:pPr/>
              <a:t>11</a:t>
            </a:fld>
            <a:endParaRPr lang="en-US" dirty="0"/>
          </a:p>
        </p:txBody>
      </p:sp>
    </p:spTree>
    <p:extLst>
      <p:ext uri="{BB962C8B-B14F-4D97-AF65-F5344CB8AC3E}">
        <p14:creationId xmlns:p14="http://schemas.microsoft.com/office/powerpoint/2010/main" val="2390678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552574" y="531371"/>
            <a:ext cx="9866540" cy="1358140"/>
          </a:xfrm>
        </p:spPr>
        <p:txBody>
          <a:bodyPr>
            <a:normAutofit/>
          </a:bodyPr>
          <a:lstStyle/>
          <a:p>
            <a:r>
              <a:rPr lang="en-US" dirty="0"/>
              <a:t> How does this get fixed?​</a:t>
            </a:r>
          </a:p>
        </p:txBody>
      </p:sp>
      <p:sp>
        <p:nvSpPr>
          <p:cNvPr id="7" name="Text Placeholder 6">
            <a:extLst>
              <a:ext uri="{FF2B5EF4-FFF2-40B4-BE49-F238E27FC236}">
                <a16:creationId xmlns:a16="http://schemas.microsoft.com/office/drawing/2014/main" id="{3FF2D739-E475-54F8-C832-F04A983D0F24}"/>
              </a:ext>
            </a:extLst>
          </p:cNvPr>
          <p:cNvSpPr>
            <a:spLocks noGrp="1"/>
          </p:cNvSpPr>
          <p:nvPr>
            <p:ph sz="half" idx="15"/>
          </p:nvPr>
        </p:nvSpPr>
        <p:spPr>
          <a:xfrm>
            <a:off x="1552574" y="1442261"/>
            <a:ext cx="9265680" cy="4351629"/>
          </a:xfrm>
        </p:spPr>
        <p:txBody>
          <a:bodyPr>
            <a:noAutofit/>
          </a:bodyPr>
          <a:lstStyle/>
          <a:p>
            <a:r>
              <a:rPr lang="en-US" sz="2000" dirty="0"/>
              <a:t>Revise current legislation to fix Prop 103</a:t>
            </a:r>
          </a:p>
          <a:p>
            <a:pPr lvl="1"/>
            <a:r>
              <a:rPr lang="en-US" sz="2000" dirty="0"/>
              <a:t>The best way to lower price is to let the free market set the price and competition will always prevail.​</a:t>
            </a:r>
          </a:p>
          <a:p>
            <a:r>
              <a:rPr lang="en-US" sz="2000" dirty="0"/>
              <a:t>Commit to defensive driving​</a:t>
            </a:r>
          </a:p>
          <a:p>
            <a:pPr lvl="1"/>
            <a:r>
              <a:rPr lang="en-US" sz="2000" dirty="0"/>
              <a:t>Be good examples to our youth to slow down and not be in such a hurry.</a:t>
            </a:r>
          </a:p>
          <a:p>
            <a:pPr lvl="1"/>
            <a:r>
              <a:rPr lang="en-US" sz="2000" dirty="0"/>
              <a:t>Change our own driving habits, texting, putting on makeup, distracted driving.​</a:t>
            </a:r>
          </a:p>
          <a:p>
            <a:r>
              <a:rPr lang="en-US" sz="2000" dirty="0"/>
              <a:t>Maintaining structures and dwellings</a:t>
            </a:r>
          </a:p>
          <a:p>
            <a:pPr lvl="1"/>
            <a:r>
              <a:rPr lang="en-US" sz="2000" dirty="0"/>
              <a:t>Make sure you have smoke detectors, sprinklers, heat sensors installed in your home.</a:t>
            </a:r>
          </a:p>
          <a:p>
            <a:pPr lvl="1"/>
            <a:r>
              <a:rPr lang="en-US" sz="2000" dirty="0"/>
              <a:t>Make upgrades to roof plumbing HVAC and electrical if older than 30 years.​</a:t>
            </a:r>
          </a:p>
          <a:p>
            <a:r>
              <a:rPr lang="en-US" sz="2000" dirty="0"/>
              <a:t>Don’t kill your agent</a:t>
            </a:r>
          </a:p>
          <a:p>
            <a:pPr lvl="1"/>
            <a:r>
              <a:rPr lang="en-US" sz="2000" dirty="0"/>
              <a:t>If we make a recommendation we are trying to help. </a:t>
            </a:r>
          </a:p>
        </p:txBody>
      </p:sp>
      <p:sp>
        <p:nvSpPr>
          <p:cNvPr id="8" name="Text Placeholder 7">
            <a:extLst>
              <a:ext uri="{FF2B5EF4-FFF2-40B4-BE49-F238E27FC236}">
                <a16:creationId xmlns:a16="http://schemas.microsoft.com/office/drawing/2014/main" id="{8E323639-65E1-FDBD-1BE3-374BB39C1971}"/>
              </a:ext>
            </a:extLst>
          </p:cNvPr>
          <p:cNvSpPr>
            <a:spLocks noGrp="1"/>
          </p:cNvSpPr>
          <p:nvPr>
            <p:ph type="body" sz="quarter" idx="14"/>
          </p:nvPr>
        </p:nvSpPr>
        <p:spPr>
          <a:xfrm>
            <a:off x="10328856" y="2481940"/>
            <a:ext cx="1090258" cy="3759200"/>
          </a:xfrm>
        </p:spPr>
        <p:txBody>
          <a:bodyPr>
            <a:normAutofit/>
          </a:bodyPr>
          <a:lstStyle/>
          <a:p>
            <a:endParaRPr lang="en-US" dirty="0"/>
          </a:p>
        </p:txBody>
      </p:sp>
      <p:sp>
        <p:nvSpPr>
          <p:cNvPr id="13" name="Slide Number Placeholder 12">
            <a:extLst>
              <a:ext uri="{FF2B5EF4-FFF2-40B4-BE49-F238E27FC236}">
                <a16:creationId xmlns:a16="http://schemas.microsoft.com/office/drawing/2014/main" id="{A540B739-30F9-C86F-67ED-2197DC1E598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12</a:t>
            </a:fld>
            <a:endParaRPr lang="en-US" dirty="0"/>
          </a:p>
        </p:txBody>
      </p:sp>
    </p:spTree>
    <p:extLst>
      <p:ext uri="{BB962C8B-B14F-4D97-AF65-F5344CB8AC3E}">
        <p14:creationId xmlns:p14="http://schemas.microsoft.com/office/powerpoint/2010/main" val="425246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B29E87-9C2C-400B-834D-4E4BD6E944D0}"/>
              </a:ext>
            </a:extLst>
          </p:cNvPr>
          <p:cNvSpPr>
            <a:spLocks noGrp="1"/>
          </p:cNvSpPr>
          <p:nvPr>
            <p:ph type="title"/>
          </p:nvPr>
        </p:nvSpPr>
        <p:spPr>
          <a:xfrm>
            <a:off x="762283" y="496867"/>
            <a:ext cx="10665845" cy="1325563"/>
          </a:xfrm>
        </p:spPr>
        <p:txBody>
          <a:bodyPr/>
          <a:lstStyle/>
          <a:p>
            <a:r>
              <a:rPr lang="en-US" dirty="0"/>
              <a:t>What are the most important items for renewal </a:t>
            </a:r>
          </a:p>
        </p:txBody>
      </p:sp>
      <p:graphicFrame>
        <p:nvGraphicFramePr>
          <p:cNvPr id="14" name="Table Placeholder 13">
            <a:extLst>
              <a:ext uri="{FF2B5EF4-FFF2-40B4-BE49-F238E27FC236}">
                <a16:creationId xmlns:a16="http://schemas.microsoft.com/office/drawing/2014/main" id="{597B3320-3330-1F17-5E4B-B24CAB0A4487}"/>
              </a:ext>
            </a:extLst>
          </p:cNvPr>
          <p:cNvGraphicFramePr>
            <a:graphicFrameLocks noGrp="1"/>
          </p:cNvGraphicFramePr>
          <p:nvPr>
            <p:ph type="tbl" sz="quarter" idx="13"/>
            <p:extLst>
              <p:ext uri="{D42A27DB-BD31-4B8C-83A1-F6EECF244321}">
                <p14:modId xmlns:p14="http://schemas.microsoft.com/office/powerpoint/2010/main" val="4222135463"/>
              </p:ext>
            </p:extLst>
          </p:nvPr>
        </p:nvGraphicFramePr>
        <p:xfrm>
          <a:off x="758963" y="1886576"/>
          <a:ext cx="10666412" cy="4462461"/>
        </p:xfrm>
        <a:graphic>
          <a:graphicData uri="http://schemas.openxmlformats.org/drawingml/2006/table">
            <a:tbl>
              <a:tblPr firstRow="1" bandRow="1">
                <a:tableStyleId>{C4B1156A-380E-4F78-BDF5-A606A8083BF9}</a:tableStyleId>
              </a:tblPr>
              <a:tblGrid>
                <a:gridCol w="2550907">
                  <a:extLst>
                    <a:ext uri="{9D8B030D-6E8A-4147-A177-3AD203B41FA5}">
                      <a16:colId xmlns:a16="http://schemas.microsoft.com/office/drawing/2014/main" val="4239035621"/>
                    </a:ext>
                  </a:extLst>
                </a:gridCol>
                <a:gridCol w="3000778">
                  <a:extLst>
                    <a:ext uri="{9D8B030D-6E8A-4147-A177-3AD203B41FA5}">
                      <a16:colId xmlns:a16="http://schemas.microsoft.com/office/drawing/2014/main" val="1645754944"/>
                    </a:ext>
                  </a:extLst>
                </a:gridCol>
                <a:gridCol w="2601532">
                  <a:extLst>
                    <a:ext uri="{9D8B030D-6E8A-4147-A177-3AD203B41FA5}">
                      <a16:colId xmlns:a16="http://schemas.microsoft.com/office/drawing/2014/main" val="4278473568"/>
                    </a:ext>
                  </a:extLst>
                </a:gridCol>
                <a:gridCol w="2513195">
                  <a:extLst>
                    <a:ext uri="{9D8B030D-6E8A-4147-A177-3AD203B41FA5}">
                      <a16:colId xmlns:a16="http://schemas.microsoft.com/office/drawing/2014/main" val="760742182"/>
                    </a:ext>
                  </a:extLst>
                </a:gridCol>
              </a:tblGrid>
              <a:tr h="735647">
                <a:tc>
                  <a:txBody>
                    <a:bodyPr/>
                    <a:lstStyle/>
                    <a:p>
                      <a:pPr algn="l" rtl="0" fontAlgn="base"/>
                      <a:r>
                        <a:rPr lang="en-US" sz="1800" b="1" i="0" dirty="0">
                          <a:solidFill>
                            <a:schemeClr val="tx1"/>
                          </a:solidFill>
                          <a:effectLst/>
                        </a:rPr>
                        <a:t>LINE </a:t>
                      </a:r>
                      <a:endParaRPr lang="en-US" b="1" i="0" dirty="0">
                        <a:solidFill>
                          <a:schemeClr val="tx1"/>
                        </a:solidFill>
                        <a:effectLst/>
                      </a:endParaRPr>
                    </a:p>
                  </a:txBody>
                  <a:tcPr anchor="ctr"/>
                </a:tc>
                <a:tc>
                  <a:txBody>
                    <a:bodyPr/>
                    <a:lstStyle/>
                    <a:p>
                      <a:pPr algn="l" rtl="0" fontAlgn="base"/>
                      <a:endParaRPr lang="en-US" b="1" i="0" dirty="0">
                        <a:solidFill>
                          <a:schemeClr val="tx1"/>
                        </a:solidFill>
                        <a:effectLst/>
                      </a:endParaRPr>
                    </a:p>
                  </a:txBody>
                  <a:tcPr anchor="ctr"/>
                </a:tc>
                <a:tc>
                  <a:txBody>
                    <a:bodyPr/>
                    <a:lstStyle/>
                    <a:p>
                      <a:pPr algn="l" rtl="0" fontAlgn="base"/>
                      <a:endParaRPr lang="en-US" b="1" i="0" dirty="0">
                        <a:solidFill>
                          <a:schemeClr val="tx1"/>
                        </a:solidFill>
                        <a:effectLst/>
                      </a:endParaRPr>
                    </a:p>
                  </a:txBody>
                  <a:tcPr anchor="ctr"/>
                </a:tc>
                <a:tc>
                  <a:txBody>
                    <a:bodyPr/>
                    <a:lstStyle/>
                    <a:p>
                      <a:pPr algn="l" rtl="0" fontAlgn="base"/>
                      <a:endParaRPr lang="en-US" b="1" i="0" dirty="0">
                        <a:solidFill>
                          <a:schemeClr val="tx1"/>
                        </a:solidFill>
                        <a:effectLst/>
                      </a:endParaRPr>
                    </a:p>
                  </a:txBody>
                  <a:tcPr anchor="ctr"/>
                </a:tc>
                <a:extLst>
                  <a:ext uri="{0D108BD9-81ED-4DB2-BD59-A6C34878D82A}">
                    <a16:rowId xmlns:a16="http://schemas.microsoft.com/office/drawing/2014/main" val="1648889321"/>
                  </a:ext>
                </a:extLst>
              </a:tr>
              <a:tr h="735647">
                <a:tc>
                  <a:txBody>
                    <a:bodyPr/>
                    <a:lstStyle/>
                    <a:p>
                      <a:pPr algn="l" rtl="0" fontAlgn="base"/>
                      <a:r>
                        <a:rPr lang="en-US" sz="1800" b="0" dirty="0">
                          <a:solidFill>
                            <a:schemeClr val="tx1"/>
                          </a:solidFill>
                          <a:effectLst/>
                        </a:rPr>
                        <a:t>Property</a:t>
                      </a:r>
                      <a:endParaRPr lang="en-US" b="0" i="0" dirty="0">
                        <a:solidFill>
                          <a:schemeClr val="tx1"/>
                        </a:solidFill>
                        <a:effectLst/>
                      </a:endParaRPr>
                    </a:p>
                  </a:txBody>
                  <a:tcPr anchor="ctr"/>
                </a:tc>
                <a:tc>
                  <a:txBody>
                    <a:bodyPr/>
                    <a:lstStyle/>
                    <a:p>
                      <a:pPr algn="l" rtl="0" fontAlgn="base"/>
                      <a:r>
                        <a:rPr lang="en-US" sz="1600" b="0" dirty="0">
                          <a:solidFill>
                            <a:schemeClr val="tx1"/>
                          </a:solidFill>
                          <a:effectLst/>
                        </a:rPr>
                        <a:t>-Any recent updates Bldgs. over 30 years old.</a:t>
                      </a:r>
                    </a:p>
                    <a:p>
                      <a:pPr algn="l" rtl="0" fontAlgn="base"/>
                      <a:r>
                        <a:rPr lang="en-US" sz="1600" b="0" i="0" dirty="0">
                          <a:solidFill>
                            <a:schemeClr val="tx1"/>
                          </a:solidFill>
                          <a:effectLst/>
                        </a:rPr>
                        <a:t>-Updated personal property values</a:t>
                      </a:r>
                    </a:p>
                  </a:txBody>
                  <a:tcPr anchor="ctr"/>
                </a:tc>
                <a:tc>
                  <a:txBody>
                    <a:bodyPr/>
                    <a:lstStyle/>
                    <a:p>
                      <a:pPr algn="l" rtl="0" fontAlgn="base"/>
                      <a:r>
                        <a:rPr lang="en-US" b="0" i="0" dirty="0">
                          <a:solidFill>
                            <a:schemeClr val="tx1"/>
                          </a:solidFill>
                          <a:effectLst/>
                        </a:rPr>
                        <a:t>-Add or subtract bldgs.</a:t>
                      </a:r>
                    </a:p>
                    <a:p>
                      <a:pPr algn="l" rtl="0" fontAlgn="base"/>
                      <a:endParaRPr lang="en-US" b="0" i="0" dirty="0">
                        <a:solidFill>
                          <a:schemeClr val="tx1"/>
                        </a:solidFill>
                        <a:effectLst/>
                      </a:endParaRPr>
                    </a:p>
                  </a:txBody>
                  <a:tcPr anchor="ctr"/>
                </a:tc>
                <a:tc>
                  <a:txBody>
                    <a:bodyPr/>
                    <a:lstStyle/>
                    <a:p>
                      <a:pPr algn="l" rtl="0" fontAlgn="base"/>
                      <a:r>
                        <a:rPr lang="en-US" b="0" i="0" dirty="0">
                          <a:solidFill>
                            <a:schemeClr val="tx1"/>
                          </a:solidFill>
                          <a:effectLst/>
                        </a:rPr>
                        <a:t>-Any fire suppression installed</a:t>
                      </a:r>
                    </a:p>
                  </a:txBody>
                  <a:tcPr anchor="ctr"/>
                </a:tc>
                <a:extLst>
                  <a:ext uri="{0D108BD9-81ED-4DB2-BD59-A6C34878D82A}">
                    <a16:rowId xmlns:a16="http://schemas.microsoft.com/office/drawing/2014/main" val="3712437685"/>
                  </a:ext>
                </a:extLst>
              </a:tr>
              <a:tr h="735647">
                <a:tc>
                  <a:txBody>
                    <a:bodyPr/>
                    <a:lstStyle/>
                    <a:p>
                      <a:pPr algn="l" rtl="0" fontAlgn="base"/>
                      <a:r>
                        <a:rPr lang="en-US" sz="1800" b="0" dirty="0">
                          <a:solidFill>
                            <a:srgbClr val="000000"/>
                          </a:solidFill>
                          <a:effectLst/>
                        </a:rPr>
                        <a:t>Auto</a:t>
                      </a:r>
                      <a:endParaRPr lang="en-US" b="0" i="0" dirty="0">
                        <a:solidFill>
                          <a:srgbClr val="000000"/>
                        </a:solidFill>
                        <a:effectLst/>
                      </a:endParaRPr>
                    </a:p>
                  </a:txBody>
                  <a:tcPr anchor="ctr"/>
                </a:tc>
                <a:tc>
                  <a:txBody>
                    <a:bodyPr/>
                    <a:lstStyle/>
                    <a:p>
                      <a:pPr algn="l" rtl="0" fontAlgn="base"/>
                      <a:r>
                        <a:rPr lang="en-US" sz="1800" b="0" i="0" dirty="0">
                          <a:solidFill>
                            <a:srgbClr val="000000"/>
                          </a:solidFill>
                          <a:effectLst/>
                        </a:rPr>
                        <a:t>-Review driver list</a:t>
                      </a:r>
                    </a:p>
                    <a:p>
                      <a:pPr algn="l" rtl="0" fontAlgn="base"/>
                      <a:r>
                        <a:rPr lang="en-US" sz="1800" b="0" i="0" dirty="0">
                          <a:solidFill>
                            <a:srgbClr val="000000"/>
                          </a:solidFill>
                          <a:effectLst/>
                        </a:rPr>
                        <a:t>-Review vehicle list</a:t>
                      </a:r>
                    </a:p>
                  </a:txBody>
                  <a:tcPr anchor="ctr"/>
                </a:tc>
                <a:tc>
                  <a:txBody>
                    <a:bodyPr/>
                    <a:lstStyle/>
                    <a:p>
                      <a:pPr algn="l" rtl="0" fontAlgn="base"/>
                      <a:r>
                        <a:rPr lang="en-US" sz="1800" b="0" dirty="0">
                          <a:solidFill>
                            <a:srgbClr val="000000"/>
                          </a:solidFill>
                          <a:effectLst/>
                        </a:rPr>
                        <a:t>-Any attached equipment?</a:t>
                      </a:r>
                    </a:p>
                  </a:txBody>
                  <a:tcPr anchor="ctr"/>
                </a:tc>
                <a:tc>
                  <a:txBody>
                    <a:bodyPr/>
                    <a:lstStyle/>
                    <a:p>
                      <a:pPr algn="l" rtl="0" fontAlgn="base"/>
                      <a:r>
                        <a:rPr lang="en-US" b="0" i="0" dirty="0">
                          <a:solidFill>
                            <a:srgbClr val="000000"/>
                          </a:solidFill>
                          <a:effectLst/>
                        </a:rPr>
                        <a:t>-MVR’s</a:t>
                      </a:r>
                    </a:p>
                    <a:p>
                      <a:pPr algn="l" rtl="0" fontAlgn="base"/>
                      <a:endParaRPr lang="en-US" b="0" i="0" dirty="0">
                        <a:solidFill>
                          <a:srgbClr val="000000"/>
                        </a:solidFill>
                        <a:effectLst/>
                      </a:endParaRPr>
                    </a:p>
                  </a:txBody>
                  <a:tcPr anchor="ctr"/>
                </a:tc>
                <a:extLst>
                  <a:ext uri="{0D108BD9-81ED-4DB2-BD59-A6C34878D82A}">
                    <a16:rowId xmlns:a16="http://schemas.microsoft.com/office/drawing/2014/main" val="3973294875"/>
                  </a:ext>
                </a:extLst>
              </a:tr>
              <a:tr h="735647">
                <a:tc>
                  <a:txBody>
                    <a:bodyPr/>
                    <a:lstStyle/>
                    <a:p>
                      <a:pPr algn="l" rtl="0" fontAlgn="base"/>
                      <a:r>
                        <a:rPr lang="en-US" sz="1800" b="0" dirty="0">
                          <a:solidFill>
                            <a:srgbClr val="000000"/>
                          </a:solidFill>
                          <a:effectLst/>
                        </a:rPr>
                        <a:t>Workers compensation ​</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-Payroll projection </a:t>
                      </a:r>
                    </a:p>
                    <a:p>
                      <a:pPr algn="l" rtl="0" fontAlgn="base"/>
                      <a:r>
                        <a:rPr lang="en-US" sz="1800" b="0" i="0" dirty="0">
                          <a:solidFill>
                            <a:srgbClr val="000000"/>
                          </a:solidFill>
                          <a:effectLst/>
                        </a:rPr>
                        <a:t>-Past years payroll </a:t>
                      </a:r>
                      <a:endParaRPr lang="en-US" b="0" i="0" dirty="0">
                        <a:solidFill>
                          <a:srgbClr val="000000"/>
                        </a:solidFill>
                        <a:effectLst/>
                      </a:endParaRPr>
                    </a:p>
                  </a:txBody>
                  <a:tcPr anchor="ctr"/>
                </a:tc>
                <a:tc>
                  <a:txBody>
                    <a:bodyPr/>
                    <a:lstStyle/>
                    <a:p>
                      <a:pPr algn="l" rtl="0" fontAlgn="base"/>
                      <a:r>
                        <a:rPr lang="en-US" b="0" i="0" dirty="0">
                          <a:solidFill>
                            <a:srgbClr val="000000"/>
                          </a:solidFill>
                          <a:effectLst/>
                        </a:rPr>
                        <a:t>-Current Premium</a:t>
                      </a:r>
                    </a:p>
                    <a:p>
                      <a:pPr algn="l" rtl="0" fontAlgn="base"/>
                      <a:r>
                        <a:rPr lang="en-US" b="0" i="0" dirty="0">
                          <a:solidFill>
                            <a:srgbClr val="000000"/>
                          </a:solidFill>
                          <a:effectLst/>
                        </a:rPr>
                        <a:t>-Past Premiums</a:t>
                      </a:r>
                    </a:p>
                  </a:txBody>
                  <a:tcPr anchor="ctr"/>
                </a:tc>
                <a:tc>
                  <a:txBody>
                    <a:bodyPr/>
                    <a:lstStyle/>
                    <a:p>
                      <a:pPr algn="l" rtl="0" fontAlgn="base"/>
                      <a:r>
                        <a:rPr lang="en-US" b="0" i="0" dirty="0">
                          <a:solidFill>
                            <a:srgbClr val="000000"/>
                          </a:solidFill>
                          <a:effectLst/>
                        </a:rPr>
                        <a:t>-Supplemental application </a:t>
                      </a:r>
                    </a:p>
                  </a:txBody>
                  <a:tcPr anchor="ctr"/>
                </a:tc>
                <a:extLst>
                  <a:ext uri="{0D108BD9-81ED-4DB2-BD59-A6C34878D82A}">
                    <a16:rowId xmlns:a16="http://schemas.microsoft.com/office/drawing/2014/main" val="496715685"/>
                  </a:ext>
                </a:extLst>
              </a:tr>
              <a:tr h="735647">
                <a:tc>
                  <a:txBody>
                    <a:bodyPr/>
                    <a:lstStyle/>
                    <a:p>
                      <a:pPr algn="l" rtl="0" fontAlgn="base"/>
                      <a:r>
                        <a:rPr lang="en-US" sz="1800" b="0" dirty="0">
                          <a:solidFill>
                            <a:srgbClr val="000000"/>
                          </a:solidFill>
                          <a:effectLst/>
                        </a:rPr>
                        <a:t>Employee Benefits</a:t>
                      </a:r>
                      <a:endParaRPr lang="en-US" b="0" i="0" dirty="0">
                        <a:solidFill>
                          <a:srgbClr val="000000"/>
                        </a:solidFill>
                        <a:effectLst/>
                      </a:endParaRPr>
                    </a:p>
                  </a:txBody>
                  <a:tcPr anchor="ctr"/>
                </a:tc>
                <a:tc>
                  <a:txBody>
                    <a:bodyPr/>
                    <a:lstStyle/>
                    <a:p>
                      <a:pPr algn="l" rtl="0" fontAlgn="base"/>
                      <a:r>
                        <a:rPr lang="en-US" b="0" i="0" dirty="0">
                          <a:solidFill>
                            <a:srgbClr val="000000"/>
                          </a:solidFill>
                          <a:effectLst/>
                        </a:rPr>
                        <a:t>-Review employee census</a:t>
                      </a:r>
                    </a:p>
                    <a:p>
                      <a:pPr algn="l" rtl="0" fontAlgn="base"/>
                      <a:r>
                        <a:rPr lang="en-US" b="0" i="0" dirty="0">
                          <a:solidFill>
                            <a:srgbClr val="000000"/>
                          </a:solidFill>
                          <a:effectLst/>
                        </a:rPr>
                        <a:t>-Ask for employee feedback</a:t>
                      </a:r>
                    </a:p>
                  </a:txBody>
                  <a:tcPr anchor="ctr"/>
                </a:tc>
                <a:tc>
                  <a:txBody>
                    <a:bodyPr/>
                    <a:lstStyle/>
                    <a:p>
                      <a:pPr algn="l" rtl="0" fontAlgn="base"/>
                      <a:r>
                        <a:rPr lang="en-US" b="0" i="0" dirty="0">
                          <a:solidFill>
                            <a:srgbClr val="000000"/>
                          </a:solidFill>
                          <a:effectLst/>
                        </a:rPr>
                        <a:t>-Review options with agent for coverage and premium equilibrium</a:t>
                      </a:r>
                    </a:p>
                  </a:txBody>
                  <a:tcPr anchor="ctr"/>
                </a:tc>
                <a:tc>
                  <a:txBody>
                    <a:bodyPr/>
                    <a:lstStyle/>
                    <a:p>
                      <a:pPr algn="l" rtl="0" fontAlgn="base"/>
                      <a:r>
                        <a:rPr lang="en-US" b="0" i="0" dirty="0">
                          <a:solidFill>
                            <a:srgbClr val="000000"/>
                          </a:solidFill>
                          <a:effectLst/>
                        </a:rPr>
                        <a:t>-Ask agent if they will assist with new enrollments</a:t>
                      </a:r>
                    </a:p>
                  </a:txBody>
                  <a:tcPr anchor="ctr"/>
                </a:tc>
                <a:extLst>
                  <a:ext uri="{0D108BD9-81ED-4DB2-BD59-A6C34878D82A}">
                    <a16:rowId xmlns:a16="http://schemas.microsoft.com/office/drawing/2014/main" val="3683074674"/>
                  </a:ext>
                </a:extLst>
              </a:tr>
            </a:tbl>
          </a:graphicData>
        </a:graphic>
      </p:graphicFrame>
      <p:sp>
        <p:nvSpPr>
          <p:cNvPr id="2" name="Slide Number Placeholder 1">
            <a:extLst>
              <a:ext uri="{FF2B5EF4-FFF2-40B4-BE49-F238E27FC236}">
                <a16:creationId xmlns:a16="http://schemas.microsoft.com/office/drawing/2014/main" id="{660EB401-2F91-2D90-C859-96484861E564}"/>
              </a:ext>
            </a:extLst>
          </p:cNvPr>
          <p:cNvSpPr>
            <a:spLocks noGrp="1"/>
          </p:cNvSpPr>
          <p:nvPr>
            <p:ph type="sldNum" sz="quarter" idx="12"/>
          </p:nvPr>
        </p:nvSpPr>
        <p:spPr/>
        <p:txBody>
          <a:bodyPr/>
          <a:lstStyle/>
          <a:p>
            <a:fld id="{B5CEABB6-07DC-46E8-9B57-56EC44A396E5}" type="slidenum">
              <a:rPr lang="en-US" smtClean="0"/>
              <a:pPr/>
              <a:t>13</a:t>
            </a:fld>
            <a:endParaRPr lang="en-US" dirty="0"/>
          </a:p>
        </p:txBody>
      </p:sp>
    </p:spTree>
    <p:extLst>
      <p:ext uri="{BB962C8B-B14F-4D97-AF65-F5344CB8AC3E}">
        <p14:creationId xmlns:p14="http://schemas.microsoft.com/office/powerpoint/2010/main" val="566997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42D2-CF9D-8325-C0C8-CEECA4814920}"/>
              </a:ext>
            </a:extLst>
          </p:cNvPr>
          <p:cNvSpPr>
            <a:spLocks noGrp="1"/>
          </p:cNvSpPr>
          <p:nvPr>
            <p:ph type="title"/>
          </p:nvPr>
        </p:nvSpPr>
        <p:spPr/>
        <p:txBody>
          <a:bodyPr/>
          <a:lstStyle/>
          <a:p>
            <a:r>
              <a:rPr lang="en-US" dirty="0"/>
              <a:t>Why is giving current detailed information important?</a:t>
            </a:r>
          </a:p>
        </p:txBody>
      </p:sp>
      <p:sp>
        <p:nvSpPr>
          <p:cNvPr id="3" name="Table Placeholder 2">
            <a:extLst>
              <a:ext uri="{FF2B5EF4-FFF2-40B4-BE49-F238E27FC236}">
                <a16:creationId xmlns:a16="http://schemas.microsoft.com/office/drawing/2014/main" id="{22FD61ED-8019-8AE4-8AF2-3E411F4CCB5C}"/>
              </a:ext>
            </a:extLst>
          </p:cNvPr>
          <p:cNvSpPr>
            <a:spLocks noGrp="1"/>
          </p:cNvSpPr>
          <p:nvPr>
            <p:ph type="tbl" sz="quarter" idx="13"/>
          </p:nvPr>
        </p:nvSpPr>
        <p:spPr/>
        <p:txBody>
          <a:bodyPr/>
          <a:lstStyle/>
          <a:p>
            <a:r>
              <a:rPr lang="en-US" dirty="0"/>
              <a:t>Lets take a look at the tale of two insureds.  In this exercise you will become the insurance company underwriter.  You will decide which company you choose to back financially if they should be sued or someone hurt.  </a:t>
            </a:r>
          </a:p>
          <a:p>
            <a:endParaRPr lang="en-US" dirty="0"/>
          </a:p>
          <a:p>
            <a:r>
              <a:rPr lang="en-US" dirty="0"/>
              <a:t>Visalia Nuts and Bolts Factory, Inc. vs Tricked out Tricycles INC</a:t>
            </a:r>
          </a:p>
        </p:txBody>
      </p:sp>
      <p:sp>
        <p:nvSpPr>
          <p:cNvPr id="4" name="Slide Number Placeholder 3">
            <a:extLst>
              <a:ext uri="{FF2B5EF4-FFF2-40B4-BE49-F238E27FC236}">
                <a16:creationId xmlns:a16="http://schemas.microsoft.com/office/drawing/2014/main" id="{C56967F8-3C56-E308-4CA5-BA2E98264555}"/>
              </a:ext>
            </a:extLst>
          </p:cNvPr>
          <p:cNvSpPr>
            <a:spLocks noGrp="1"/>
          </p:cNvSpPr>
          <p:nvPr>
            <p:ph type="sldNum" sz="quarter" idx="12"/>
          </p:nvPr>
        </p:nvSpPr>
        <p:spPr/>
        <p:txBody>
          <a:bodyPr/>
          <a:lstStyle/>
          <a:p>
            <a:fld id="{B5CEABB6-07DC-46E8-9B57-56EC44A396E5}" type="slidenum">
              <a:rPr lang="en-US" smtClean="0"/>
              <a:pPr/>
              <a:t>14</a:t>
            </a:fld>
            <a:endParaRPr lang="en-US" dirty="0"/>
          </a:p>
        </p:txBody>
      </p:sp>
    </p:spTree>
    <p:extLst>
      <p:ext uri="{BB962C8B-B14F-4D97-AF65-F5344CB8AC3E}">
        <p14:creationId xmlns:p14="http://schemas.microsoft.com/office/powerpoint/2010/main" val="4137758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4483569" y="61566"/>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4483569" y="2746949"/>
            <a:ext cx="7287721" cy="3628093"/>
          </a:xfrm>
        </p:spPr>
        <p:txBody>
          <a:bodyPr bIns="0">
            <a:normAutofit/>
          </a:bodyPr>
          <a:lstStyle/>
          <a:p>
            <a:pPr>
              <a:lnSpc>
                <a:spcPct val="100000"/>
              </a:lnSpc>
            </a:pPr>
            <a:r>
              <a:rPr lang="en-US" b="1" dirty="0"/>
              <a:t>Andrew Rodriguez </a:t>
            </a:r>
          </a:p>
          <a:p>
            <a:pPr>
              <a:lnSpc>
                <a:spcPct val="100000"/>
              </a:lnSpc>
            </a:pPr>
            <a:r>
              <a:rPr lang="en-US" b="1" dirty="0"/>
              <a:t>559-592-9411​</a:t>
            </a:r>
          </a:p>
          <a:p>
            <a:pPr>
              <a:lnSpc>
                <a:spcPct val="100000"/>
              </a:lnSpc>
            </a:pPr>
            <a:r>
              <a:rPr lang="en-US" b="1" dirty="0"/>
              <a:t>arodriguez@nseinsurance.com​</a:t>
            </a:r>
          </a:p>
          <a:p>
            <a:pPr>
              <a:lnSpc>
                <a:spcPct val="100000"/>
              </a:lnSpc>
            </a:pPr>
            <a:r>
              <a:rPr lang="en-US" b="1" dirty="0"/>
              <a:t>www.nseinsurance.com</a:t>
            </a:r>
          </a:p>
        </p:txBody>
      </p:sp>
      <p:pic>
        <p:nvPicPr>
          <p:cNvPr id="5" name="Picture 4" descr="A qr code with a white background&#10;&#10;Description automatically generated">
            <a:extLst>
              <a:ext uri="{FF2B5EF4-FFF2-40B4-BE49-F238E27FC236}">
                <a16:creationId xmlns:a16="http://schemas.microsoft.com/office/drawing/2014/main" id="{3F61ABAE-38ED-DF26-145C-E0E83B5D6331}"/>
              </a:ext>
            </a:extLst>
          </p:cNvPr>
          <p:cNvPicPr>
            <a:picLocks noChangeAspect="1"/>
          </p:cNvPicPr>
          <p:nvPr/>
        </p:nvPicPr>
        <p:blipFill>
          <a:blip r:embed="rId3"/>
          <a:stretch>
            <a:fillRect/>
          </a:stretch>
        </p:blipFill>
        <p:spPr>
          <a:xfrm>
            <a:off x="8522855" y="3560034"/>
            <a:ext cx="2977862" cy="2977862"/>
          </a:xfrm>
          <a:prstGeom prst="rect">
            <a:avLst/>
          </a:prstGeom>
        </p:spPr>
      </p:pic>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1CD7-4D32-D240-FBAD-D1AAA057934A}"/>
              </a:ext>
            </a:extLst>
          </p:cNvPr>
          <p:cNvSpPr>
            <a:spLocks noGrp="1"/>
          </p:cNvSpPr>
          <p:nvPr>
            <p:ph type="title"/>
          </p:nvPr>
        </p:nvSpPr>
        <p:spPr>
          <a:xfrm>
            <a:off x="4933950" y="429462"/>
            <a:ext cx="6343650" cy="1412218"/>
          </a:xfrm>
        </p:spPr>
        <p:txBody>
          <a:bodyPr/>
          <a:lstStyle/>
          <a:p>
            <a:r>
              <a:rPr lang="en-US" dirty="0"/>
              <a:t>Disclaimer</a:t>
            </a:r>
          </a:p>
        </p:txBody>
      </p:sp>
      <p:sp>
        <p:nvSpPr>
          <p:cNvPr id="3" name="Content Placeholder 2">
            <a:extLst>
              <a:ext uri="{FF2B5EF4-FFF2-40B4-BE49-F238E27FC236}">
                <a16:creationId xmlns:a16="http://schemas.microsoft.com/office/drawing/2014/main" id="{0A5120B3-3425-7FCC-27B6-8F4C84D4181B}"/>
              </a:ext>
            </a:extLst>
          </p:cNvPr>
          <p:cNvSpPr>
            <a:spLocks noGrp="1"/>
          </p:cNvSpPr>
          <p:nvPr>
            <p:ph sz="half" idx="14"/>
          </p:nvPr>
        </p:nvSpPr>
        <p:spPr>
          <a:xfrm>
            <a:off x="4237149" y="2094768"/>
            <a:ext cx="7353837" cy="3893908"/>
          </a:xfrm>
        </p:spPr>
        <p:txBody>
          <a:bodyPr>
            <a:normAutofit/>
          </a:bodyPr>
          <a:lstStyle/>
          <a:p>
            <a:r>
              <a:rPr lang="en-US" dirty="0"/>
              <a:t>The opinions expressed in this presentation and on the following slides and handouts are solely those of the presenter and not necessarily those of NSE Insurance Agencies, Inc. or SHRM.  NSE Insurance and SHRM do not guarantee the accuracy or reliability of the information provided herein.</a:t>
            </a:r>
          </a:p>
        </p:txBody>
      </p:sp>
      <p:sp>
        <p:nvSpPr>
          <p:cNvPr id="4" name="Slide Number Placeholder 3">
            <a:extLst>
              <a:ext uri="{FF2B5EF4-FFF2-40B4-BE49-F238E27FC236}">
                <a16:creationId xmlns:a16="http://schemas.microsoft.com/office/drawing/2014/main" id="{33136575-0E58-6032-3428-6E41A5EF0893}"/>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171770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What we will cover</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3300413"/>
            <a:ext cx="6338887" cy="2668587"/>
          </a:xfrm>
        </p:spPr>
        <p:txBody>
          <a:bodyPr>
            <a:normAutofit fontScale="92500" lnSpcReduction="20000"/>
          </a:bodyPr>
          <a:lstStyle/>
          <a:p>
            <a:r>
              <a:rPr lang="en-US" dirty="0"/>
              <a:t>Overview; State of the market</a:t>
            </a:r>
          </a:p>
          <a:p>
            <a:r>
              <a:rPr lang="en-US" dirty="0"/>
              <a:t>What is important to bring to renewal meeting</a:t>
            </a:r>
          </a:p>
          <a:p>
            <a:r>
              <a:rPr lang="en-US" dirty="0"/>
              <a:t>Other items that may affect your renewal</a:t>
            </a:r>
          </a:p>
          <a:p>
            <a:r>
              <a:rPr lang="en-US" dirty="0"/>
              <a:t>Why is current complete information important </a:t>
            </a:r>
          </a:p>
          <a:p>
            <a:r>
              <a:rPr lang="en-US" dirty="0"/>
              <a:t>Workers compensation with Darren Brown and Amanda Mitts with Zenith</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a:normAutofit/>
          </a:bodyPr>
          <a:lstStyle/>
          <a:p>
            <a:r>
              <a:rPr lang="en-US" dirty="0"/>
              <a:t>How Prop 103</a:t>
            </a:r>
            <a:br>
              <a:rPr lang="en-US" dirty="0"/>
            </a:br>
            <a:r>
              <a:rPr lang="en-US" dirty="0"/>
              <a:t>is affecting the current insurance market</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833694" y="544286"/>
            <a:ext cx="6594768" cy="1039816"/>
          </a:xfrm>
        </p:spPr>
        <p:txBody>
          <a:bodyPr>
            <a:normAutofit/>
          </a:bodyPr>
          <a:lstStyle/>
          <a:p>
            <a:r>
              <a:rPr lang="en-US" dirty="0"/>
              <a:t>​Prop 103</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829789" y="1909603"/>
            <a:ext cx="6594768" cy="4171966"/>
          </a:xfrm>
        </p:spPr>
        <p:txBody>
          <a:bodyPr>
            <a:normAutofit fontScale="92500" lnSpcReduction="10000"/>
          </a:bodyPr>
          <a:lstStyle/>
          <a:p>
            <a:r>
              <a:rPr lang="en-US" dirty="0"/>
              <a:t>-Passed in 1988</a:t>
            </a:r>
          </a:p>
          <a:p>
            <a:r>
              <a:rPr lang="en-US" dirty="0"/>
              <a:t>-Intended to protect consumers from arbitrary rate increases.</a:t>
            </a:r>
          </a:p>
          <a:p>
            <a:r>
              <a:rPr lang="en-US" dirty="0"/>
              <a:t>-6.9% max increase before a public hearing </a:t>
            </a:r>
          </a:p>
          <a:p>
            <a:r>
              <a:rPr lang="en-US" dirty="0"/>
              <a:t>-Gives consumer advocates (Intervenors) the ability to present vital information to oppose rate increases during rate hearings.</a:t>
            </a:r>
          </a:p>
          <a:p>
            <a:endParaRPr lang="en-US" dirty="0"/>
          </a:p>
          <a:p>
            <a:endParaRPr lang="en-US"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1" y="896112"/>
            <a:ext cx="6589150" cy="1370570"/>
          </a:xfrm>
        </p:spPr>
        <p:txBody>
          <a:bodyPr>
            <a:normAutofit fontScale="90000"/>
          </a:bodyPr>
          <a:lstStyle/>
          <a:p>
            <a:r>
              <a:rPr lang="en-US" dirty="0"/>
              <a:t>Intervenors Compensation</a:t>
            </a:r>
            <a:br>
              <a:rPr lang="en-US" dirty="0"/>
            </a:br>
            <a:endParaRPr lang="en-US" dirty="0"/>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762000" y="2266682"/>
            <a:ext cx="6597650" cy="4088081"/>
          </a:xfrm>
        </p:spPr>
        <p:txBody>
          <a:bodyPr vert="horz" lIns="91440" tIns="45720" rIns="91440" bIns="45720" rtlCol="0" anchor="t">
            <a:normAutofit/>
          </a:bodyPr>
          <a:lstStyle/>
          <a:p>
            <a:r>
              <a:rPr lang="en-US" dirty="0"/>
              <a:t>-</a:t>
            </a:r>
            <a:r>
              <a:rPr lang="en-US" sz="2200" dirty="0"/>
              <a:t>Between 2013 and 2022 total compensation $10,455,024.79</a:t>
            </a:r>
          </a:p>
          <a:p>
            <a:r>
              <a:rPr lang="en-US" sz="2200" dirty="0"/>
              <a:t>-“Intervenors” who participate in rate filings are allowed to recover costs, expenses, and attorney’s fees from insurers, which under law can be passed on to all consumers.</a:t>
            </a:r>
          </a:p>
          <a:p>
            <a:r>
              <a:rPr lang="en-US" sz="2200" dirty="0"/>
              <a:t>-Example of a preliminary budget Exhibit A</a:t>
            </a: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4771" y="576943"/>
            <a:ext cx="6449786" cy="3029142"/>
          </a:xfrm>
        </p:spPr>
        <p:txBody>
          <a:bodyPr>
            <a:normAutofit/>
          </a:bodyPr>
          <a:lstStyle/>
          <a:p>
            <a:r>
              <a:rPr lang="en-US" dirty="0"/>
              <a:t>Why Are carriers non renewing and canceling</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974772" y="3429000"/>
            <a:ext cx="6449785" cy="974272"/>
          </a:xfrm>
        </p:spPr>
        <p:txBody>
          <a:bodyPr/>
          <a:lstStyle/>
          <a:p>
            <a:endParaRPr lang="en-US" dirty="0"/>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7</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1362456"/>
          </a:xfrm>
        </p:spPr>
        <p:txBody>
          <a:bodyPr/>
          <a:lstStyle/>
          <a:p>
            <a:r>
              <a:rPr lang="en-US" dirty="0"/>
              <a:t>New construction costs</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771525" y="2590800"/>
            <a:ext cx="4514850" cy="3505200"/>
          </a:xfrm>
        </p:spPr>
        <p:txBody>
          <a:bodyPr vert="horz" lIns="91440" tIns="45720" rIns="91440" bIns="45720" rtlCol="0" anchor="t">
            <a:normAutofit/>
          </a:bodyPr>
          <a:lstStyle/>
          <a:p>
            <a:r>
              <a:rPr lang="en-US" sz="2200" dirty="0"/>
              <a:t>The average cost per square foot to rebuild a house in California was around $250 in 2023. Looking ahead to 2024, early data suggests that this average cost is expected to rise, potentially reaching around $270 per square foot.</a:t>
            </a:r>
          </a:p>
        </p:txBody>
      </p:sp>
      <p:sp>
        <p:nvSpPr>
          <p:cNvPr id="8" name="Content Placeholder 7">
            <a:extLst>
              <a:ext uri="{FF2B5EF4-FFF2-40B4-BE49-F238E27FC236}">
                <a16:creationId xmlns:a16="http://schemas.microsoft.com/office/drawing/2014/main" id="{813F3455-E568-40C9-9F4D-8C89F4CD95F8}"/>
              </a:ext>
            </a:extLst>
          </p:cNvPr>
          <p:cNvSpPr>
            <a:spLocks noGrp="1"/>
          </p:cNvSpPr>
          <p:nvPr>
            <p:ph sz="half" idx="15"/>
          </p:nvPr>
        </p:nvSpPr>
        <p:spPr>
          <a:xfrm>
            <a:off x="5646738" y="2590800"/>
            <a:ext cx="4514850" cy="3505200"/>
          </a:xfrm>
        </p:spPr>
        <p:txBody>
          <a:bodyPr vert="horz" lIns="91440" tIns="45720" rIns="91440" bIns="45720" rtlCol="0" anchor="t">
            <a:normAutofit/>
          </a:bodyPr>
          <a:lstStyle/>
          <a:p>
            <a:r>
              <a:rPr lang="en-US" sz="2200" dirty="0"/>
              <a:t>The graph illustrates the sharp increase in construction costs starting in 2021 after the pandemic’s first wave causing all supply chains to be disrupted.  Artificial inflation due to supply issues disrupted markets across the world and they still haven’t fully recovered.</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415169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3520440" y="896111"/>
            <a:ext cx="7889768" cy="868295"/>
          </a:xfrm>
        </p:spPr>
        <p:txBody>
          <a:bodyPr/>
          <a:lstStyle/>
          <a:p>
            <a:r>
              <a:rPr lang="en-US" dirty="0"/>
              <a:t>2022 Cal Fire Statistics</a:t>
            </a: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3520440" y="1893194"/>
            <a:ext cx="2994660" cy="4372393"/>
          </a:xfrm>
        </p:spPr>
        <p:txBody>
          <a:bodyPr>
            <a:noAutofit/>
          </a:bodyPr>
          <a:lstStyle/>
          <a:p>
            <a:r>
              <a:rPr lang="en-US" sz="2200" dirty="0"/>
              <a:t>The number of wildfires between 2013 and 2022 was steady with no significant increases</a:t>
            </a:r>
          </a:p>
          <a:p>
            <a:endParaRPr lang="en-US" sz="2200" dirty="0"/>
          </a:p>
          <a:p>
            <a:r>
              <a:rPr lang="en-US" sz="2200" dirty="0"/>
              <a:t>Acreage burned however was significant in 2020 with over 1,458,881 acres burned.  The close second in that time frame was 822,794 acres in 2018</a:t>
            </a:r>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6826432" y="1996226"/>
            <a:ext cx="4580088" cy="4264046"/>
          </a:xfrm>
        </p:spPr>
        <p:txBody>
          <a:bodyPr>
            <a:normAutofit/>
          </a:bodyPr>
          <a:lstStyle/>
          <a:p>
            <a:r>
              <a:rPr lang="en-US" sz="2200" dirty="0"/>
              <a:t>We saw a significant increase in structures burned in 2018 topping 22,868 structures destroyed, close second was 11,116 structures in 2020 and 10,868 in 2017.  </a:t>
            </a:r>
          </a:p>
          <a:p>
            <a:endParaRPr lang="en-US" sz="2200" dirty="0"/>
          </a:p>
          <a:p>
            <a:r>
              <a:rPr lang="en-US" sz="2200" dirty="0"/>
              <a:t>Taking out those three years and the average structures burned between 2003 and 2022 is 1,308.</a:t>
            </a:r>
          </a:p>
          <a:p>
            <a:endParaRPr lang="en-US" dirty="0"/>
          </a:p>
          <a:p>
            <a:endParaRPr lang="en-US" dirty="0"/>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1418789964"/>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5614A-92F9-4391-AC3D-F3F5B0704F99}">
  <ds:schemaRefs>
    <ds:schemaRef ds:uri="http://schemas.microsoft.com/office/infopath/2007/PartnerControls"/>
    <ds:schemaRef ds:uri="http://purl.org/dc/elements/1.1/"/>
    <ds:schemaRef ds:uri="71af3243-3dd4-4a8d-8c0d-dd76da1f02a5"/>
    <ds:schemaRef ds:uri="http://purl.org/dc/terms/"/>
    <ds:schemaRef ds:uri="http://purl.org/dc/dcmitype/"/>
    <ds:schemaRef ds:uri="http://schemas.openxmlformats.org/package/2006/metadata/core-properties"/>
    <ds:schemaRef ds:uri="http://www.w3.org/XML/1998/namespace"/>
    <ds:schemaRef ds:uri="http://schemas.microsoft.com/office/2006/documentManagement/types"/>
    <ds:schemaRef ds:uri="230e9df3-be65-4c73-a93b-d1236ebd677e"/>
    <ds:schemaRef ds:uri="16c05727-aa75-4e4a-9b5f-8a80a1165891"/>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{B2C57D36-AC48-46B4-B38D-4400B38BD015}tf33968143_win32</Template>
  <TotalTime>136</TotalTime>
  <Words>891</Words>
  <Application>Microsoft Office PowerPoint</Application>
  <PresentationFormat>Widescreen</PresentationFormat>
  <Paragraphs>126</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Avenir Next LT Pro</vt:lpstr>
      <vt:lpstr>Calibri</vt:lpstr>
      <vt:lpstr>Custom</vt:lpstr>
      <vt:lpstr>Insurance renewals Andrew Rodriguez NSE Insurance Agencies, Inc.</vt:lpstr>
      <vt:lpstr>Disclaimer</vt:lpstr>
      <vt:lpstr>What we will cover</vt:lpstr>
      <vt:lpstr>How Prop 103 is affecting the current insurance market</vt:lpstr>
      <vt:lpstr>​Prop 103</vt:lpstr>
      <vt:lpstr>Intervenors Compensation </vt:lpstr>
      <vt:lpstr>Why Are carriers non renewing and canceling</vt:lpstr>
      <vt:lpstr>New construction costs</vt:lpstr>
      <vt:lpstr>2022 Cal Fire Statistics</vt:lpstr>
      <vt:lpstr>New Vehicle price index ​</vt:lpstr>
      <vt:lpstr>Auto accident fatalities​</vt:lpstr>
      <vt:lpstr> How does this get fixed?​</vt:lpstr>
      <vt:lpstr>What are the most important items for renewal </vt:lpstr>
      <vt:lpstr>Why is giving current detailed information important?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Insurance renewals Andrew Rodriguez NSE Insurance Agencies, Inc.</dc:title>
  <dc:creator>Andrew Rodriguez</dc:creator>
  <cp:lastModifiedBy>Andrew Rodriguez</cp:lastModifiedBy>
  <cp:revision>5</cp:revision>
  <cp:lastPrinted>2024-02-13T00:04:48Z</cp:lastPrinted>
  <dcterms:created xsi:type="dcterms:W3CDTF">2024-02-13T00:03:03Z</dcterms:created>
  <dcterms:modified xsi:type="dcterms:W3CDTF">2024-02-13T02:19:21Z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